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15103fa98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15103fa98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150ce6e20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150ce6e20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15103fa9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15103fa9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50ce6e206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150ce6e206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5103fa98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15103fa98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15103fa98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15103fa98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5103fa98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5103fa98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15103fa98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15103fa98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15103fa98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15103fa98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625" y="15082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First Estimator 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 sz="1900"/>
              <a:t>House prices prediction model  by Maria | Apostolis | Nikos</a:t>
            </a:r>
            <a:endParaRPr sz="1900"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11870" l="0" r="0" t="0"/>
          <a:stretch/>
        </p:blipFill>
        <p:spPr>
          <a:xfrm>
            <a:off x="5362375" y="682975"/>
            <a:ext cx="2543375" cy="2159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853200" y="639975"/>
            <a:ext cx="7534500" cy="9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l" sz="2500"/>
              <a:t>We’re excited to hear your feedback and work together to bring this tool to life!</a:t>
            </a:r>
            <a:endParaRPr sz="2300"/>
          </a:p>
        </p:txBody>
      </p:sp>
      <p:pic>
        <p:nvPicPr>
          <p:cNvPr id="157" name="Google Shape;15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900" y="2338700"/>
            <a:ext cx="4004650" cy="2097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375" y="1746925"/>
            <a:ext cx="3437099" cy="191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560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WHY?- Why did we develop the ML model?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62825" y="1301075"/>
            <a:ext cx="6383700" cy="36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1852"/>
              <a:t>Empowering a real estate company to make better, faster pricing decisions.</a:t>
            </a:r>
            <a:endParaRPr b="1" sz="1852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-313059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1716"/>
              <a:t>The real estate market is competitive  and accurate </a:t>
            </a:r>
            <a:r>
              <a:rPr b="1" lang="el" sz="1716"/>
              <a:t>pricing </a:t>
            </a:r>
            <a:r>
              <a:rPr lang="el" sz="1716"/>
              <a:t>is crucial for </a:t>
            </a:r>
            <a:r>
              <a:rPr b="1" lang="el" sz="1716"/>
              <a:t>success</a:t>
            </a:r>
            <a:r>
              <a:rPr lang="el" sz="1716"/>
              <a:t>.</a:t>
            </a:r>
            <a:endParaRPr sz="1716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16"/>
          </a:p>
          <a:p>
            <a:pPr indent="-313059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1716"/>
              <a:t>Brokers need a reliable </a:t>
            </a:r>
            <a:r>
              <a:rPr b="1" lang="el" sz="1716"/>
              <a:t>starting point </a:t>
            </a:r>
            <a:r>
              <a:rPr lang="el" sz="1716"/>
              <a:t>to estimate house prices quickly and effectively.</a:t>
            </a:r>
            <a:endParaRPr sz="171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16"/>
          </a:p>
          <a:p>
            <a:pPr indent="-313059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1716"/>
              <a:t>A  machine </a:t>
            </a:r>
            <a:r>
              <a:rPr lang="el" sz="1716"/>
              <a:t>learning</a:t>
            </a:r>
            <a:r>
              <a:rPr lang="el" sz="1716"/>
              <a:t> model would be a solution that </a:t>
            </a:r>
            <a:r>
              <a:rPr b="1" lang="el" sz="1716"/>
              <a:t>saves a lot of time</a:t>
            </a:r>
            <a:r>
              <a:rPr lang="el" sz="1716"/>
              <a:t>, since it can predict a </a:t>
            </a:r>
            <a:r>
              <a:rPr b="1" lang="el" sz="1716"/>
              <a:t>first estimation </a:t>
            </a:r>
            <a:r>
              <a:rPr lang="el" sz="1716"/>
              <a:t>of each house’s price.</a:t>
            </a:r>
            <a:endParaRPr sz="1716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7949" y="932225"/>
            <a:ext cx="1936050" cy="190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89175" y="2942625"/>
            <a:ext cx="2306776" cy="173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616725" y="550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HOW?- How Did We Approach This?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1428300"/>
            <a:ext cx="8022600" cy="35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1500"/>
              <a:t>We built a model based on the features brokers consider important.</a:t>
            </a:r>
            <a:endParaRPr b="1" sz="1500"/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l" sz="1200"/>
              <a:t>Understanding the Data</a:t>
            </a:r>
            <a:r>
              <a:rPr lang="el" sz="1200"/>
              <a:t>: Analyzed the dataset provided by brokers, focusing on key features influencing house prices (e.g., number of bedrooms, size).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l" sz="1200"/>
              <a:t>Model Development:</a:t>
            </a:r>
            <a:endParaRPr sz="1200"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l" sz="1200"/>
              <a:t>We analyzed relationships between these </a:t>
            </a:r>
            <a:r>
              <a:rPr b="1" lang="el" sz="1200"/>
              <a:t>features </a:t>
            </a:r>
            <a:r>
              <a:rPr lang="el" sz="1200"/>
              <a:t>and historical house </a:t>
            </a:r>
            <a:r>
              <a:rPr b="1" lang="el" sz="1200"/>
              <a:t>prices</a:t>
            </a:r>
            <a:r>
              <a:rPr lang="el" sz="1200"/>
              <a:t>.</a:t>
            </a:r>
            <a:endParaRPr sz="1200"/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l" sz="1200"/>
              <a:t>Built a predictive system to estimate prices based on </a:t>
            </a:r>
            <a:r>
              <a:rPr b="1" lang="el" sz="1200"/>
              <a:t>new inputs</a:t>
            </a:r>
            <a:r>
              <a:rPr lang="el" sz="1200"/>
              <a:t>.</a:t>
            </a:r>
            <a:endParaRPr sz="12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b="1" lang="el" sz="1200"/>
              <a:t>Evaluation</a:t>
            </a:r>
            <a:r>
              <a:rPr lang="el" sz="1200"/>
              <a:t>: Tested the model to ensure the estimates </a:t>
            </a:r>
            <a:r>
              <a:rPr b="1" lang="el" sz="1200"/>
              <a:t>align </a:t>
            </a:r>
            <a:r>
              <a:rPr lang="el" sz="1200"/>
              <a:t>closely with real market prices.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1334600"/>
            <a:ext cx="7688700" cy="36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34600"/>
            <a:ext cx="7688699" cy="3699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/>
        </p:nvSpPr>
        <p:spPr>
          <a:xfrm>
            <a:off x="440575" y="491800"/>
            <a:ext cx="84183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26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HOW?-Some graphs for better understanding</a:t>
            </a:r>
            <a:endParaRPr b="1" sz="26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949" y="1666875"/>
            <a:ext cx="667100" cy="112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378175"/>
            <a:ext cx="4286875" cy="365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1500" y="1076800"/>
            <a:ext cx="564900" cy="112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667975" y="4887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HOW - What Features Are Considered in the Model?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729450" y="1397550"/>
            <a:ext cx="7688700" cy="294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1400"/>
              <a:t>Features </a:t>
            </a:r>
            <a:r>
              <a:rPr b="1" lang="el" sz="1400"/>
              <a:t> brokers should prioritize in pricing decisions.</a:t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870700"/>
            <a:ext cx="5768575" cy="302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2625" y="1397550"/>
            <a:ext cx="2354775" cy="16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7650" y="509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HOW - How Does the Model Work?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450" y="1315600"/>
            <a:ext cx="7688700" cy="20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1500"/>
              <a:t>Turning raw data into actionable insights.</a:t>
            </a:r>
            <a:endParaRPr b="1" sz="15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l"/>
              <a:t>The </a:t>
            </a:r>
            <a:r>
              <a:rPr b="1" lang="el"/>
              <a:t>broker inputs a house’s features</a:t>
            </a:r>
            <a:r>
              <a:rPr lang="el"/>
              <a:t> into the model.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l"/>
              <a:t>The model analyzes these features based on patterns it learned from historical data.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l"/>
              <a:t>The model provides a </a:t>
            </a:r>
            <a:r>
              <a:rPr b="1" lang="el"/>
              <a:t>price estimate</a:t>
            </a:r>
            <a:r>
              <a:rPr lang="el"/>
              <a:t>, acting as a </a:t>
            </a:r>
            <a:r>
              <a:rPr b="1" lang="el"/>
              <a:t>starting point </a:t>
            </a:r>
            <a:r>
              <a:rPr lang="el"/>
              <a:t>for brokers.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/>
          <p:cNvSpPr/>
          <p:nvPr/>
        </p:nvSpPr>
        <p:spPr>
          <a:xfrm>
            <a:off x="452875" y="3457000"/>
            <a:ext cx="1721400" cy="76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</a:t>
            </a:r>
            <a:r>
              <a:rPr b="1"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eatures</a:t>
            </a:r>
            <a:r>
              <a:rPr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8" name="Google Shape;128;p18"/>
          <p:cNvSpPr/>
          <p:nvPr/>
        </p:nvSpPr>
        <p:spPr>
          <a:xfrm>
            <a:off x="2317650" y="3718300"/>
            <a:ext cx="563400" cy="24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8"/>
          <p:cNvSpPr/>
          <p:nvPr/>
        </p:nvSpPr>
        <p:spPr>
          <a:xfrm>
            <a:off x="3024425" y="3457000"/>
            <a:ext cx="1721400" cy="76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 analyzing..</a:t>
            </a:r>
            <a:r>
              <a:rPr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4990550" y="3718300"/>
            <a:ext cx="563400" cy="246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" name="Google Shape;131;p18"/>
          <p:cNvSpPr/>
          <p:nvPr/>
        </p:nvSpPr>
        <p:spPr>
          <a:xfrm>
            <a:off x="5798675" y="3457000"/>
            <a:ext cx="1721400" cy="768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l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Price Estimation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8575" y="1222277"/>
            <a:ext cx="1721400" cy="188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647500" y="519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WHAT?- What did we achieve? </a:t>
            </a:r>
            <a:endParaRPr/>
          </a:p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729450" y="1418050"/>
            <a:ext cx="7961100" cy="32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l" sz="1600"/>
              <a:t>A tool that delivers reliable </a:t>
            </a:r>
            <a:r>
              <a:rPr b="1" lang="el" sz="1600"/>
              <a:t>first estimations, </a:t>
            </a:r>
            <a:r>
              <a:rPr lang="el" sz="1600"/>
              <a:t>with </a:t>
            </a:r>
            <a:r>
              <a:rPr b="1" lang="el" sz="1600"/>
              <a:t>moderate to stron</a:t>
            </a:r>
            <a:r>
              <a:rPr lang="el" sz="1600"/>
              <a:t>g </a:t>
            </a:r>
            <a:r>
              <a:rPr lang="el" sz="1600"/>
              <a:t>model reliability 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1600"/>
              <a:t>The model can predict house prices within a </a:t>
            </a:r>
            <a:r>
              <a:rPr b="1" lang="el" sz="1600"/>
              <a:t>reasonable range</a:t>
            </a:r>
            <a:r>
              <a:rPr lang="el" sz="1600"/>
              <a:t> of market values.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l" sz="1600"/>
              <a:t>It </a:t>
            </a:r>
            <a:r>
              <a:rPr b="1" lang="el" sz="1600"/>
              <a:t>complements brokers' expertise</a:t>
            </a:r>
            <a:r>
              <a:rPr lang="el" sz="1600"/>
              <a:t> by offering a consistent, data-backed starting price.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l" sz="1600"/>
              <a:t>Time Efficiency</a:t>
            </a:r>
            <a:r>
              <a:rPr lang="el" sz="1600"/>
              <a:t>: Provides quick estimates, reducing manual analysis.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616750" y="560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Improving the Model</a:t>
            </a:r>
            <a:endParaRPr/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616750" y="1192625"/>
            <a:ext cx="7801500" cy="3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l" sz="1500"/>
              <a:t>To make the model even better, we need more detailed data.</a:t>
            </a:r>
            <a:endParaRPr b="1" sz="15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1500"/>
              <a:t>Additional data could improve accuracy:</a:t>
            </a:r>
            <a:endParaRPr b="1" sz="1500"/>
          </a:p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Neighborhood trends, such as upcoming developments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Market conditions, like seasonality or demand shifts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Crime rate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Kitchen, garden, pool, fireplace, etc.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Year built</a:t>
            </a:r>
            <a:endParaRPr sz="15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1500"/>
              <a:t>Call to Action!</a:t>
            </a:r>
            <a:r>
              <a:rPr lang="el" sz="1500"/>
              <a:t> Collaboration with the company to collect more features that will enhance our model.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6675" y="915100"/>
            <a:ext cx="2726700" cy="27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647475" y="5399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l"/>
              <a:t>Closing and Next Steps</a:t>
            </a:r>
            <a:endParaRPr/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729450" y="1448775"/>
            <a:ext cx="7688700" cy="34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l" sz="1500"/>
              <a:t>Next Steps: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Collaborate with the company to gather </a:t>
            </a:r>
            <a:r>
              <a:rPr b="1" lang="el" sz="1500"/>
              <a:t>more feature information</a:t>
            </a:r>
            <a:r>
              <a:rPr lang="el" sz="1500"/>
              <a:t>.</a:t>
            </a:r>
            <a:endParaRPr sz="1500"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b="1" lang="el" sz="1500"/>
              <a:t>Pilot </a:t>
            </a:r>
            <a:r>
              <a:rPr lang="el" sz="1500"/>
              <a:t>the tool in a selected region, gather </a:t>
            </a:r>
            <a:r>
              <a:rPr b="1" lang="el" sz="1500"/>
              <a:t>feedback</a:t>
            </a:r>
            <a:r>
              <a:rPr lang="el" sz="1500"/>
              <a:t>, and improve.</a:t>
            </a:r>
            <a:endParaRPr sz="1500"/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l" sz="1500"/>
              <a:t>Explore how this tool can integrate into brokers’ </a:t>
            </a:r>
            <a:r>
              <a:rPr b="1" lang="el" sz="1500"/>
              <a:t>workflows </a:t>
            </a:r>
            <a:r>
              <a:rPr lang="el" sz="1500"/>
              <a:t>seamlessly.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br>
              <a:rPr b="1" lang="el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i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